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340" r:id="rId3"/>
    <p:sldId id="292" r:id="rId4"/>
    <p:sldId id="327" r:id="rId5"/>
    <p:sldId id="341" r:id="rId6"/>
    <p:sldId id="356" r:id="rId7"/>
    <p:sldId id="357" r:id="rId8"/>
    <p:sldId id="351" r:id="rId9"/>
    <p:sldId id="309" r:id="rId10"/>
    <p:sldId id="342" r:id="rId11"/>
    <p:sldId id="332" r:id="rId12"/>
    <p:sldId id="349" r:id="rId13"/>
    <p:sldId id="350" r:id="rId14"/>
    <p:sldId id="352" r:id="rId15"/>
    <p:sldId id="354" r:id="rId16"/>
    <p:sldId id="353" r:id="rId17"/>
    <p:sldId id="333" r:id="rId18"/>
    <p:sldId id="337" r:id="rId19"/>
    <p:sldId id="345" r:id="rId20"/>
    <p:sldId id="346" r:id="rId21"/>
    <p:sldId id="355" r:id="rId22"/>
    <p:sldId id="338" r:id="rId23"/>
    <p:sldId id="339" r:id="rId24"/>
    <p:sldId id="308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BCD"/>
    <a:srgbClr val="282828"/>
    <a:srgbClr val="FF5B5B"/>
    <a:srgbClr val="FFFF99"/>
    <a:srgbClr val="B3B0B3"/>
    <a:srgbClr val="DEE1E6"/>
    <a:srgbClr val="EC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8854" autoAdjust="0"/>
  </p:normalViewPr>
  <p:slideViewPr>
    <p:cSldViewPr>
      <p:cViewPr varScale="1">
        <p:scale>
          <a:sx n="116" d="100"/>
          <a:sy n="116" d="100"/>
        </p:scale>
        <p:origin x="518" y="67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lang="ko-KR" altLang="en-US" sz="1600" dirty="0" smtClean="0">
                <a:solidFill>
                  <a:schemeClr val="accent5"/>
                </a:solidFill>
              </a:rPr>
              <a:t>글로벌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헬스케어</a:t>
            </a:r>
            <a:r>
              <a:rPr lang="ko-KR" altLang="en-US" sz="1600" dirty="0" smtClean="0">
                <a:solidFill>
                  <a:schemeClr val="accent5"/>
                </a:solidFill>
              </a:rPr>
              <a:t> 시장규모 전망</a:t>
            </a:r>
            <a:endParaRPr lang="en-US" altLang="ko-KR" sz="1600" dirty="0">
              <a:solidFill>
                <a:schemeClr val="accent5"/>
              </a:solidFill>
            </a:endParaRPr>
          </a:p>
        </c:rich>
      </c:tx>
      <c:layout>
        <c:manualLayout>
          <c:xMode val="edge"/>
          <c:yMode val="edge"/>
          <c:x val="0.22008490392147831"/>
          <c:y val="4.10863984904204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억 달러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2014</c:v>
                </c:pt>
                <c:pt idx="1">
                  <c:v>2020E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210</c:v>
                </c:pt>
                <c:pt idx="1">
                  <c:v>1015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9-4FE1-B154-832EFCFB4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43360"/>
        <c:axId val="152664256"/>
      </c:barChart>
      <c:catAx>
        <c:axId val="56143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2664256"/>
        <c:crosses val="autoZero"/>
        <c:auto val="1"/>
        <c:lblAlgn val="ctr"/>
        <c:lblOffset val="100"/>
        <c:noMultiLvlLbl val="0"/>
      </c:catAx>
      <c:valAx>
        <c:axId val="152664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561433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6576-E38A-4FA6-8C6A-D84AC19D49EB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B4144-AB05-45A6-8296-073E21954F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0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3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7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7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7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7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7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B4144-AB05-45A6-8296-073E21954F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1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F99-6697-4DDF-8CC1-8B92288DC132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5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A9F5-5AAE-47F9-A1F4-8C96888EF54E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6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AA78-B6AE-43C1-94B6-BEA4911F5034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2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1B81-D802-4BC5-9892-5EF0B5652D54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4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63BF-9609-4A10-903D-706ED61949AC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9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FF29-65BF-4BAC-B8AA-6AE50F4923D4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7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A24F-8131-4C35-8B47-ED14FD051AED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FA40-39F3-4DDE-995F-A43C0200DF5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C2C29-4833-40FE-B7CC-D3EDECB07B06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8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3288-C00D-4711-91CC-549D886173E0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0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C9C6-311F-4986-9F38-6F3CF8ADA07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9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D121-78C3-40FA-9589-B2176793EFF2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EE12C-40A5-4698-B11D-1D8FB58A7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9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.be/ihCGt6is3K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915566"/>
            <a:ext cx="3456384" cy="3249361"/>
          </a:xfrm>
          <a:ln w="76200">
            <a:noFill/>
          </a:ln>
        </p:spPr>
        <p:txBody>
          <a:bodyPr>
            <a:normAutofit/>
          </a:bodyPr>
          <a:lstStyle/>
          <a:p>
            <a:r>
              <a:rPr lang="ko-KR" alt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핸드 닥터</a:t>
            </a:r>
            <a:r>
              <a:rPr lang="en-US" altLang="ko-KR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신체인식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딥러닝기반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증상분석 시스템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43758"/>
            <a:ext cx="3168352" cy="0"/>
          </a:xfrm>
          <a:prstGeom prst="line">
            <a:avLst/>
          </a:prstGeom>
          <a:ln w="38100">
            <a:solidFill>
              <a:srgbClr val="37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15816" y="915566"/>
            <a:ext cx="3456384" cy="32403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1</a:t>
            </a:fld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398486" y="2949833"/>
            <a:ext cx="28083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서울대학교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한성대학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  <a:endParaRPr lang="ko-KR" altLang="en-US" sz="1200" b="1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13"/>
          <a:stretch/>
        </p:blipFill>
        <p:spPr bwMode="auto">
          <a:xfrm>
            <a:off x="3981478" y="2870898"/>
            <a:ext cx="360040" cy="3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22" y="3193060"/>
            <a:ext cx="288618" cy="31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3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유사 기존솔루션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10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96" y="1162756"/>
            <a:ext cx="4626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사</a:t>
            </a:r>
            <a:r>
              <a:rPr lang="en-US" altLang="ko-KR" sz="1600" b="1" dirty="0" smtClean="0"/>
              <a:t>, </a:t>
            </a:r>
            <a:r>
              <a:rPr lang="en-US" altLang="ko-KR" sz="1600" b="1" dirty="0"/>
              <a:t>Y</a:t>
            </a:r>
            <a:r>
              <a:rPr lang="ko-KR" altLang="en-US" sz="1600" b="1" dirty="0" smtClean="0"/>
              <a:t>사 </a:t>
            </a:r>
            <a:r>
              <a:rPr lang="ko-KR" altLang="en-US" sz="1600" b="1" dirty="0" err="1" smtClean="0"/>
              <a:t>헬스케어</a:t>
            </a:r>
            <a:r>
              <a:rPr lang="ko-KR" altLang="en-US" sz="1600" b="1" dirty="0" smtClean="0"/>
              <a:t> 솔루션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증상과 신체정보 입력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의심 질환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권장행동 등 정보전달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문제점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주관적인 사용자의 데이터 입력 방식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사용자가 인지 못한 증상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endParaRPr lang="en-US" altLang="ko-KR" sz="1600" b="1" dirty="0"/>
          </a:p>
          <a:p>
            <a:pPr lvl="1">
              <a:lnSpc>
                <a:spcPct val="150000"/>
              </a:lnSpc>
            </a:pPr>
            <a:endParaRPr lang="ko-KR" altLang="en-US" sz="16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318179" y="1235615"/>
            <a:ext cx="1446442" cy="1409013"/>
            <a:chOff x="5794623" y="2328859"/>
            <a:chExt cx="1510317" cy="1502505"/>
          </a:xfrm>
        </p:grpSpPr>
        <p:pic>
          <p:nvPicPr>
            <p:cNvPr id="1031" name="Picture 7" descr="ì´ëìì±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19" b="95841" l="7069" r="92414">
                          <a14:foregroundMark x1="46379" y1="8319" x2="46379" y2="8319"/>
                          <a14:foregroundMark x1="7241" y1="53206" x2="7241" y2="53206"/>
                          <a14:foregroundMark x1="92586" y1="57886" x2="92586" y2="57886"/>
                          <a14:foregroundMark x1="54655" y1="92374" x2="54655" y2="92374"/>
                          <a14:foregroundMark x1="52414" y1="95841" x2="52414" y2="958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623" y="2328859"/>
              <a:ext cx="1510317" cy="1502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397" y="3111153"/>
              <a:ext cx="732771" cy="22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5671009" y="1343151"/>
            <a:ext cx="1272368" cy="1272368"/>
            <a:chOff x="5580112" y="919397"/>
            <a:chExt cx="1272368" cy="1272368"/>
          </a:xfrm>
        </p:grpSpPr>
        <p:pic>
          <p:nvPicPr>
            <p:cNvPr id="1035" name="Picture 11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919397"/>
              <a:ext cx="1272368" cy="127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248"/>
            <a:stretch/>
          </p:blipFill>
          <p:spPr bwMode="auto">
            <a:xfrm>
              <a:off x="5691790" y="1254403"/>
              <a:ext cx="896434" cy="32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7763920" y="2565341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25183" y="2558082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작품소</a:t>
            </a:r>
            <a:r>
              <a:rPr lang="ko-KR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11</a:t>
            </a:fld>
            <a:endParaRPr lang="ko-KR" altLang="en-US" sz="1800" dirty="0"/>
          </a:p>
        </p:txBody>
      </p:sp>
      <p:sp>
        <p:nvSpPr>
          <p:cNvPr id="3" name="다이아몬드 2"/>
          <p:cNvSpPr/>
          <p:nvPr/>
        </p:nvSpPr>
        <p:spPr>
          <a:xfrm>
            <a:off x="2789734" y="3357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5796136" y="362864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5148064" y="46029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6084168" y="27967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83844" y="7452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90772" y="178115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732240" y="110456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637320" y="2044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87624" y="271576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5104" y="79892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1821908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164288" y="221171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7560332" y="1402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-324544" y="33645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>
            <a:off x="3602586" y="32999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1920516" y="3406859"/>
            <a:ext cx="1738436" cy="178805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4139952" y="683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5508104" y="1969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4961404" y="351584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3863008" y="3230503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1083844" y="407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107504" y="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7020272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/>
          <p:cNvSpPr/>
          <p:nvPr/>
        </p:nvSpPr>
        <p:spPr>
          <a:xfrm>
            <a:off x="7560332" y="19355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/>
        </p:nvSpPr>
        <p:spPr>
          <a:xfrm>
            <a:off x="3203848" y="337639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4600" y="2691016"/>
            <a:ext cx="2988332" cy="2641074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63196" y="353413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161510" y="279678"/>
            <a:ext cx="2898322" cy="2556882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 </a:t>
            </a:r>
            <a:r>
              <a:rPr lang="ko-KR" altLang="en-US" sz="2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핸드닥터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12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603824" y="1179735"/>
            <a:ext cx="3936352" cy="3758012"/>
            <a:chOff x="3036000" y="329103"/>
            <a:chExt cx="6120000" cy="612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85F986-8A23-46DA-A1E4-8220C8479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000" y="329103"/>
              <a:ext cx="6120000" cy="6120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2CA15AD-141E-4F0E-8BBB-DCF7FC04F4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7484" y="1693192"/>
              <a:ext cx="2642865" cy="2520000"/>
              <a:chOff x="4644794" y="1206500"/>
              <a:chExt cx="2924406" cy="291224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A0822FF-CC10-45FF-B49F-1786B787CBFD}"/>
                  </a:ext>
                </a:extLst>
              </p:cNvPr>
              <p:cNvGrpSpPr/>
              <p:nvPr/>
            </p:nvGrpSpPr>
            <p:grpSpPr>
              <a:xfrm>
                <a:off x="4644794" y="1206500"/>
                <a:ext cx="2924406" cy="2912245"/>
                <a:chOff x="3774844" y="1262150"/>
                <a:chExt cx="2098734" cy="2177145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03DF13B6-9A7F-4202-AD59-4BC2940BF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4844" y="1340561"/>
                  <a:ext cx="2098734" cy="2098734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8462AF7-595A-4B98-9112-B69E979C6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4032610" y="1323215"/>
                  <a:ext cx="1336585" cy="1336585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F28DB4E5-4F07-43C2-A358-0C1BAD3FE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4270661" y="1262150"/>
                  <a:ext cx="356423" cy="356423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AB2FFA7-BE57-4CB5-8A1D-CC0D2FC0A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6644576" y="2861550"/>
                <a:ext cx="172846" cy="17284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1C628-7C3A-4101-808D-9BFFE06735AA}"/>
                </a:ext>
              </a:extLst>
            </p:cNvPr>
            <p:cNvSpPr txBox="1"/>
            <p:nvPr/>
          </p:nvSpPr>
          <p:spPr>
            <a:xfrm>
              <a:off x="4874148" y="4416213"/>
              <a:ext cx="2413123" cy="55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Hand</a:t>
              </a:r>
              <a:r>
                <a:rPr lang="en-US" altLang="ko-KR" sz="1600" b="1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Doctor</a:t>
              </a:r>
              <a:endParaRPr lang="ko-KR" altLang="en-US" sz="1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2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 </a:t>
            </a:r>
            <a:r>
              <a:rPr lang="ko-KR" altLang="en-US" sz="2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핸드닥터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13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627784" y="1173068"/>
            <a:ext cx="3888432" cy="3758012"/>
            <a:chOff x="3036000" y="329103"/>
            <a:chExt cx="6120000" cy="612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BB4B00-5BD1-4AA9-A4BC-FC1418EE1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000" y="329103"/>
              <a:ext cx="6120000" cy="61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D4BB32-A2C8-4218-99D9-064CA7CD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157" y="1406071"/>
              <a:ext cx="2266259" cy="226625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17E4163-5C74-4333-A5DF-27F6AD98F45A}"/>
                </a:ext>
              </a:extLst>
            </p:cNvPr>
            <p:cNvGrpSpPr/>
            <p:nvPr/>
          </p:nvGrpSpPr>
          <p:grpSpPr>
            <a:xfrm>
              <a:off x="5002557" y="3933585"/>
              <a:ext cx="2172228" cy="1471578"/>
              <a:chOff x="5002557" y="3904557"/>
              <a:chExt cx="2172228" cy="1471578"/>
            </a:xfrm>
          </p:grpSpPr>
          <p:sp>
            <p:nvSpPr>
              <p:cNvPr id="20" name="사각형: 둥근 모서리 7">
                <a:extLst>
                  <a:ext uri="{FF2B5EF4-FFF2-40B4-BE49-F238E27FC236}">
                    <a16:creationId xmlns:a16="http://schemas.microsoft.com/office/drawing/2014/main" id="{3CE1C5A5-8556-4045-A99A-1E007FA0AF32}"/>
                  </a:ext>
                </a:extLst>
              </p:cNvPr>
              <p:cNvSpPr/>
              <p:nvPr/>
            </p:nvSpPr>
            <p:spPr>
              <a:xfrm>
                <a:off x="5426778" y="3954986"/>
                <a:ext cx="1748007" cy="561600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rgbClr val="0194C6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분석 시작</a:t>
                </a:r>
              </a:p>
            </p:txBody>
          </p:sp>
          <p:sp>
            <p:nvSpPr>
              <p:cNvPr id="21" name="사각형: 둥근 모서리 8">
                <a:extLst>
                  <a:ext uri="{FF2B5EF4-FFF2-40B4-BE49-F238E27FC236}">
                    <a16:creationId xmlns:a16="http://schemas.microsoft.com/office/drawing/2014/main" id="{9C8E473D-658C-46C7-BCFB-817BAE2E9B6F}"/>
                  </a:ext>
                </a:extLst>
              </p:cNvPr>
              <p:cNvSpPr/>
              <p:nvPr/>
            </p:nvSpPr>
            <p:spPr>
              <a:xfrm>
                <a:off x="5426776" y="4756556"/>
                <a:ext cx="1748007" cy="561600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rgbClr val="68DA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분석 기록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89933D4-0C89-4CA7-B90C-4CD6FBD90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57" y="3904557"/>
                <a:ext cx="665633" cy="64800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018B583-1EA3-45F4-B455-336A62F50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7853" y="4728135"/>
                <a:ext cx="635040" cy="648000"/>
              </a:xfrm>
              <a:prstGeom prst="rect">
                <a:avLst/>
              </a:prstGeom>
            </p:spPr>
          </p:pic>
        </p:grpSp>
      </p:grpSp>
      <p:pic>
        <p:nvPicPr>
          <p:cNvPr id="13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10" y="3227634"/>
            <a:ext cx="3589250" cy="58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증상분석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14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9BB4B00-5BD1-4AA9-A4BC-FC1418EE1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0002"/>
            <a:ext cx="3888432" cy="3758012"/>
          </a:xfrm>
          <a:prstGeom prst="rect">
            <a:avLst/>
          </a:prstGeom>
        </p:spPr>
      </p:pic>
      <p:pic>
        <p:nvPicPr>
          <p:cNvPr id="9" name="89FBF0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9157" r="28843"/>
          <a:stretch/>
        </p:blipFill>
        <p:spPr>
          <a:xfrm>
            <a:off x="3694842" y="1563638"/>
            <a:ext cx="1716049" cy="3064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04248" y="4793541"/>
            <a:ext cx="15359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7"/>
              </a:rPr>
              <a:t>https://youtu.be/ihCGt6is3KA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분석결과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15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BEBFCC-256A-4456-B372-55AA730E1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76" y="1163953"/>
            <a:ext cx="3923068" cy="38164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97AA01-EC01-4396-852D-243C7AFD2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67" y="4472873"/>
            <a:ext cx="148600" cy="170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1E2B75-DB78-4A27-8DDE-879E764EAD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79" y="4473475"/>
            <a:ext cx="159054" cy="170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2A40D6-71B6-4BC9-B42E-6F4B4C443A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829" y="4472873"/>
            <a:ext cx="161675" cy="170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509D7C-28B3-4541-8481-38EBD99CD912}"/>
              </a:ext>
            </a:extLst>
          </p:cNvPr>
          <p:cNvSpPr txBox="1"/>
          <p:nvPr/>
        </p:nvSpPr>
        <p:spPr>
          <a:xfrm>
            <a:off x="3859203" y="4475260"/>
            <a:ext cx="475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solidFill>
                  <a:srgbClr val="FF0000"/>
                </a:solidFill>
              </a:rPr>
              <a:t>고위험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936E2-DC79-4465-AF9E-B8BED8AE047B}"/>
              </a:ext>
            </a:extLst>
          </p:cNvPr>
          <p:cNvSpPr txBox="1"/>
          <p:nvPr/>
        </p:nvSpPr>
        <p:spPr>
          <a:xfrm>
            <a:off x="4422212" y="4475556"/>
            <a:ext cx="5133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DDA708"/>
                </a:solidFill>
              </a:rPr>
              <a:t>의심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EF38-7416-4B32-992B-EDDC390166DD}"/>
              </a:ext>
            </a:extLst>
          </p:cNvPr>
          <p:cNvSpPr txBox="1"/>
          <p:nvPr/>
        </p:nvSpPr>
        <p:spPr>
          <a:xfrm>
            <a:off x="4823517" y="4475557"/>
            <a:ext cx="8834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73D80F"/>
                </a:solidFill>
              </a:rPr>
              <a:t>이상 없음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3F36A-75A9-4DDC-9553-E62F10191C84}"/>
              </a:ext>
            </a:extLst>
          </p:cNvPr>
          <p:cNvSpPr/>
          <p:nvPr/>
        </p:nvSpPr>
        <p:spPr>
          <a:xfrm>
            <a:off x="4069307" y="1426113"/>
            <a:ext cx="955399" cy="207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기록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9BFE8CB-3A92-4109-A407-511C22A69738}"/>
              </a:ext>
            </a:extLst>
          </p:cNvPr>
          <p:cNvCxnSpPr/>
          <p:nvPr/>
        </p:nvCxnSpPr>
        <p:spPr>
          <a:xfrm>
            <a:off x="4230255" y="1662486"/>
            <a:ext cx="6335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D989C04-E8ED-4B9B-A5FF-7F40ED95AF0B}"/>
              </a:ext>
            </a:extLst>
          </p:cNvPr>
          <p:cNvCxnSpPr>
            <a:cxnSpLocks/>
          </p:cNvCxnSpPr>
          <p:nvPr/>
        </p:nvCxnSpPr>
        <p:spPr>
          <a:xfrm>
            <a:off x="3795579" y="2136555"/>
            <a:ext cx="149650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15D2F09-0535-40C9-A7B2-C3E5D0C29C26}"/>
              </a:ext>
            </a:extLst>
          </p:cNvPr>
          <p:cNvSpPr txBox="1"/>
          <p:nvPr/>
        </p:nvSpPr>
        <p:spPr>
          <a:xfrm>
            <a:off x="3900697" y="2144066"/>
            <a:ext cx="131847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기록 날짜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  <a:cs typeface="함초롬돋움" panose="020B0604000101010101" pitchFamily="50" charset="-127"/>
              </a:rPr>
              <a:t>2018-12-13</a:t>
            </a:r>
          </a:p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징후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  <a:cs typeface="함초롬돋움" panose="020B0604000101010101" pitchFamily="50" charset="-127"/>
              </a:rPr>
              <a:t>Rigidity</a:t>
            </a:r>
          </a:p>
          <a:p>
            <a:pPr algn="ctr"/>
            <a:r>
              <a:rPr lang="en-US" altLang="ko-KR" sz="1100" dirty="0">
                <a:latin typeface="Verdana" panose="020B0604030504040204" pitchFamily="34" charset="0"/>
                <a:ea typeface="Verdana" panose="020B0604030504040204" pitchFamily="34" charset="0"/>
                <a:cs typeface="함초롬돋움" panose="020B0604000101010101" pitchFamily="50" charset="-127"/>
              </a:rPr>
              <a:t>(95%)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Verdana" panose="020B060403050404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Hand Tremor</a:t>
            </a:r>
          </a:p>
          <a:p>
            <a:pPr algn="ctr"/>
            <a:r>
              <a:rPr lang="en-US" altLang="ko-KR" sz="1100" dirty="0">
                <a:latin typeface="Verdana" panose="020B060403050404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(93</a:t>
            </a:r>
            <a:r>
              <a:rPr lang="en-US" altLang="ko-KR" sz="1100" dirty="0" smtClean="0">
                <a:latin typeface="Verdana" panose="020B060403050404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%)</a:t>
            </a:r>
            <a:endParaRPr lang="en-US" altLang="ko-KR" sz="1100" dirty="0">
              <a:latin typeface="Verdana" panose="020B0604030504040204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604C9B15-9EE0-404A-8A5B-5FE5832F8F2F}"/>
              </a:ext>
            </a:extLst>
          </p:cNvPr>
          <p:cNvSpPr/>
          <p:nvPr/>
        </p:nvSpPr>
        <p:spPr>
          <a:xfrm>
            <a:off x="3795579" y="1729229"/>
            <a:ext cx="1496501" cy="264272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A69397-DCFA-4E3E-A049-5AD0068A48DA}"/>
              </a:ext>
            </a:extLst>
          </p:cNvPr>
          <p:cNvSpPr txBox="1"/>
          <p:nvPr/>
        </p:nvSpPr>
        <p:spPr>
          <a:xfrm>
            <a:off x="4061384" y="3585176"/>
            <a:ext cx="831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41719C"/>
                </a:solidFill>
              </a:rPr>
              <a:t>질병정보</a:t>
            </a:r>
            <a:endParaRPr lang="ko-KR" altLang="en-US" sz="1000" b="1" dirty="0">
              <a:solidFill>
                <a:srgbClr val="41719C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D0499C3-547D-4F18-A7DE-6C16D80456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34" y="1818128"/>
            <a:ext cx="284025" cy="291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041EF0-AE96-4473-8B0B-714BD69AD281}"/>
              </a:ext>
            </a:extLst>
          </p:cNvPr>
          <p:cNvSpPr txBox="1"/>
          <p:nvPr/>
        </p:nvSpPr>
        <p:spPr>
          <a:xfrm>
            <a:off x="3769904" y="1810180"/>
            <a:ext cx="171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33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파킨슨병</a:t>
            </a:r>
            <a:endParaRPr lang="ko-KR" altLang="en-US" sz="1200" b="1" dirty="0">
              <a:solidFill>
                <a:srgbClr val="FF33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4770578" y="3653787"/>
            <a:ext cx="123153" cy="782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사각형: 둥근 모서리 22">
            <a:extLst>
              <a:ext uri="{FF2B5EF4-FFF2-40B4-BE49-F238E27FC236}">
                <a16:creationId xmlns:a16="http://schemas.microsoft.com/office/drawing/2014/main" id="{CE165009-0B59-4CC3-A38F-9E85CB62F896}"/>
              </a:ext>
            </a:extLst>
          </p:cNvPr>
          <p:cNvSpPr/>
          <p:nvPr/>
        </p:nvSpPr>
        <p:spPr>
          <a:xfrm>
            <a:off x="3966958" y="3948207"/>
            <a:ext cx="1168522" cy="271745"/>
          </a:xfrm>
          <a:prstGeom prst="round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병원 안내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140858" y="380368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61" y="3732010"/>
            <a:ext cx="3589250" cy="58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분석결과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16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59131" y="29317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</a:t>
            </a:r>
            <a:r>
              <a:rPr lang="ko-KR" altLang="en-US" dirty="0"/>
              <a:t>석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00076" y="1156990"/>
            <a:ext cx="3923068" cy="3816424"/>
            <a:chOff x="3036000" y="329103"/>
            <a:chExt cx="6120000" cy="612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BEBFCC-256A-4456-B372-55AA730E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000" y="329103"/>
              <a:ext cx="6120000" cy="612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CCBE50-836C-4866-B0B0-58407A89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314" y="1514438"/>
              <a:ext cx="2394239" cy="1464013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D6046EB-42F2-497E-8F63-18008B1A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646" y="1689169"/>
              <a:ext cx="397151" cy="397151"/>
            </a:xfrm>
            <a:prstGeom prst="rect">
              <a:avLst/>
            </a:prstGeom>
          </p:spPr>
        </p:pic>
        <p:sp>
          <p:nvSpPr>
            <p:cNvPr id="11" name="사각형: 둥근 모서리 22">
              <a:extLst>
                <a:ext uri="{FF2B5EF4-FFF2-40B4-BE49-F238E27FC236}">
                  <a16:creationId xmlns:a16="http://schemas.microsoft.com/office/drawing/2014/main" id="{CE165009-0B59-4CC3-A38F-9E85CB62F896}"/>
                </a:ext>
              </a:extLst>
            </p:cNvPr>
            <p:cNvSpPr/>
            <p:nvPr/>
          </p:nvSpPr>
          <p:spPr>
            <a:xfrm>
              <a:off x="4997748" y="4789994"/>
              <a:ext cx="2155370" cy="435769"/>
            </a:xfrm>
            <a:prstGeom prst="round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예약</a:t>
              </a:r>
              <a:endPara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BE66A2-83E2-4B16-9BFB-5B1101A88763}"/>
                </a:ext>
              </a:extLst>
            </p:cNvPr>
            <p:cNvSpPr/>
            <p:nvPr/>
          </p:nvSpPr>
          <p:spPr>
            <a:xfrm>
              <a:off x="4844130" y="1042924"/>
              <a:ext cx="2428423" cy="2741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병원 안내</a:t>
              </a: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B38DEB-1A11-4A6F-B658-CAB3DED50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37249"/>
              </p:ext>
            </p:extLst>
          </p:nvPr>
        </p:nvGraphicFramePr>
        <p:xfrm>
          <a:off x="3858165" y="2950181"/>
          <a:ext cx="1394376" cy="887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76">
                  <a:extLst>
                    <a:ext uri="{9D8B030D-6E8A-4147-A177-3AD203B41FA5}">
                      <a16:colId xmlns:a16="http://schemas.microsoft.com/office/drawing/2014/main" val="1960244518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서울대</a:t>
                      </a:r>
                      <a:r>
                        <a:rPr lang="ko-KR" altLang="en-US" sz="1300" b="1" baseline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3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병원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201960"/>
                  </a:ext>
                </a:extLst>
              </a:tr>
              <a:tr h="474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신경과</a:t>
                      </a:r>
                      <a:endParaRPr lang="en-US" altLang="ko-KR" sz="1050" b="1" dirty="0" smtClean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진료 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 안내</a:t>
                      </a: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9:00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- 18:00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61707"/>
                  </a:ext>
                </a:extLst>
              </a:tr>
            </a:tbl>
          </a:graphicData>
        </a:graphic>
      </p:graphicFrame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id="{CE165009-0B59-4CC3-A38F-9E85CB62F896}"/>
              </a:ext>
            </a:extLst>
          </p:cNvPr>
          <p:cNvSpPr/>
          <p:nvPr/>
        </p:nvSpPr>
        <p:spPr>
          <a:xfrm>
            <a:off x="3862684" y="4247661"/>
            <a:ext cx="1381644" cy="271745"/>
          </a:xfrm>
          <a:prstGeom prst="round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 병원 검색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5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주요기</a:t>
            </a:r>
            <a:r>
              <a:rPr lang="ko-KR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17</a:t>
            </a:fld>
            <a:endParaRPr lang="ko-KR" altLang="en-US" sz="1800" dirty="0"/>
          </a:p>
        </p:txBody>
      </p:sp>
      <p:sp>
        <p:nvSpPr>
          <p:cNvPr id="3" name="다이아몬드 2"/>
          <p:cNvSpPr/>
          <p:nvPr/>
        </p:nvSpPr>
        <p:spPr>
          <a:xfrm>
            <a:off x="2789734" y="3357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5796136" y="362864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5148064" y="46029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6084168" y="27967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83844" y="7452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90772" y="178115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732240" y="110456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637320" y="2044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87624" y="271576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5104" y="79892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1821908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164288" y="221171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7560332" y="1402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-324544" y="33645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>
            <a:off x="3602586" y="32999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1920516" y="3406859"/>
            <a:ext cx="1738436" cy="178805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4139952" y="683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5508104" y="1969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4961404" y="351584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3863008" y="3230503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1083844" y="407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107504" y="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7020272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/>
          <p:cNvSpPr/>
          <p:nvPr/>
        </p:nvSpPr>
        <p:spPr>
          <a:xfrm>
            <a:off x="7560332" y="19355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/>
        </p:nvSpPr>
        <p:spPr>
          <a:xfrm>
            <a:off x="3203848" y="337639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4600" y="2691016"/>
            <a:ext cx="2988332" cy="2641074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63196" y="353413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161510" y="279678"/>
            <a:ext cx="2898322" cy="2556882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러닝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18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131590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딥러닝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 smtClean="0"/>
              <a:t>인공지능 구현기술</a:t>
            </a:r>
            <a:r>
              <a:rPr lang="ko-KR" altLang="en-US" sz="1600" dirty="0" smtClean="0"/>
              <a:t> 중 하나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 smtClean="0"/>
              <a:t>데이터 기반</a:t>
            </a:r>
            <a:r>
              <a:rPr lang="ko-KR" altLang="en-US" sz="1600" dirty="0" smtClean="0"/>
              <a:t>으로 인공신경망 학습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영상 인식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Mask R-CNN </a:t>
            </a:r>
            <a:r>
              <a:rPr lang="ko-KR" altLang="en-US" sz="1600" dirty="0" smtClean="0"/>
              <a:t>기반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이미지 분류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각 신체 추적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endParaRPr lang="ko-KR" altLang="en-US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5" r="8863"/>
          <a:stretch/>
        </p:blipFill>
        <p:spPr bwMode="auto">
          <a:xfrm>
            <a:off x="4716016" y="1469892"/>
            <a:ext cx="3719535" cy="273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러닝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19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9"/>
          <a:stretch/>
        </p:blipFill>
        <p:spPr bwMode="auto">
          <a:xfrm>
            <a:off x="4695388" y="1471597"/>
            <a:ext cx="3837052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7544" y="1131590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딥러닝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 smtClean="0"/>
              <a:t>인공지능 구현기술</a:t>
            </a:r>
            <a:r>
              <a:rPr lang="ko-KR" altLang="en-US" sz="1600" dirty="0" smtClean="0"/>
              <a:t> 중 하나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u="sng" dirty="0" smtClean="0"/>
              <a:t>데이터 기반</a:t>
            </a:r>
            <a:r>
              <a:rPr lang="ko-KR" altLang="en-US" sz="1600" dirty="0" smtClean="0"/>
              <a:t>으로 인공신경망 학습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영상 인식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Mask R-CNN </a:t>
            </a:r>
            <a:r>
              <a:rPr lang="ko-KR" altLang="en-US" sz="1600" dirty="0" smtClean="0"/>
              <a:t>기반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이미지 분류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각 신체 추적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36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2722604">
            <a:off x="6988867" y="2191666"/>
            <a:ext cx="1657619" cy="1572257"/>
          </a:xfrm>
          <a:prstGeom prst="rect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4355976" y="-74545"/>
            <a:ext cx="2116283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7164288" y="734158"/>
            <a:ext cx="1979712" cy="1918601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4315274" y="2063135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5940060" y="-8397"/>
            <a:ext cx="2114572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4499992" y="3763800"/>
            <a:ext cx="1368152" cy="1292226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5464147" y="2647029"/>
            <a:ext cx="2304256" cy="2403267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3131840" y="519522"/>
            <a:ext cx="2304256" cy="2322258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2987824" y="5175"/>
            <a:ext cx="1728192" cy="1717543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933076" y="2503416"/>
            <a:ext cx="792088" cy="810090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7431206" y="5175"/>
            <a:ext cx="1461274" cy="1270432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524328" y="3435846"/>
            <a:ext cx="1619672" cy="1620180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/>
          <a:p>
            <a:pPr algn="l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27584" y="1200151"/>
            <a:ext cx="785921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안규황</a:t>
            </a:r>
            <a:endParaRPr lang="en-US" altLang="ko-KR" sz="25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25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5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고재천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김바다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5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박상민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원태연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2</a:t>
            </a:fld>
            <a:endParaRPr lang="ko-KR" altLang="en-US" sz="1800" dirty="0"/>
          </a:p>
        </p:txBody>
      </p:sp>
      <p:sp>
        <p:nvSpPr>
          <p:cNvPr id="18" name="다이아몬드 17"/>
          <p:cNvSpPr/>
          <p:nvPr/>
        </p:nvSpPr>
        <p:spPr>
          <a:xfrm>
            <a:off x="7956376" y="1845820"/>
            <a:ext cx="1187624" cy="1270432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4692588" y="1482012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6451052" y="2795545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4125144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02.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셋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20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131590"/>
            <a:ext cx="568863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라벨링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인체 포즈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인체 세부 지점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오픈소스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COCO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31590"/>
            <a:ext cx="22574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1560" y="4443958"/>
            <a:ext cx="382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Coco data set : http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://cocodataset.org/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4125144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03.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21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131590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신체분석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14</a:t>
            </a:r>
            <a:r>
              <a:rPr lang="ko-KR" altLang="en-US" sz="1600" dirty="0" smtClean="0"/>
              <a:t>개 지점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변화율 분석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의심질환 별 움직임변화율 데이터 학습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16536" y="3304406"/>
            <a:ext cx="255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 x1 ~ x3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팔</a:t>
            </a:r>
            <a:r>
              <a:rPr lang="en-US" altLang="ko-KR" dirty="0" smtClean="0"/>
              <a:t>) y1 ~ y4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발</a:t>
            </a:r>
            <a:r>
              <a:rPr lang="en-US" altLang="ko-KR" dirty="0" smtClean="0"/>
              <a:t>) z1 ~ y2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328704" y="3478173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28704" y="4108757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616736" y="3478173"/>
            <a:ext cx="0" cy="630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328704" y="3792384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616736" y="3793465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73996" y="35967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K(</a:t>
            </a:r>
            <a:r>
              <a:rPr lang="ko-KR" altLang="en-US" sz="1600" b="1" dirty="0" smtClean="0"/>
              <a:t>의심 질환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44528" y="2836937"/>
            <a:ext cx="4320480" cy="153501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59464" y="2640330"/>
            <a:ext cx="4466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305700" y="297894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16308" y="30013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111634"/>
            <a:ext cx="2726305" cy="352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ko-KR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22</a:t>
            </a:fld>
            <a:endParaRPr lang="ko-KR" altLang="en-US" sz="1800" dirty="0"/>
          </a:p>
        </p:txBody>
      </p:sp>
      <p:sp>
        <p:nvSpPr>
          <p:cNvPr id="3" name="다이아몬드 2"/>
          <p:cNvSpPr/>
          <p:nvPr/>
        </p:nvSpPr>
        <p:spPr>
          <a:xfrm>
            <a:off x="2789734" y="3357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5796136" y="362864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5148064" y="46029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6084168" y="27967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83844" y="7452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90772" y="178115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732240" y="110456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637320" y="2044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87624" y="271576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5104" y="79892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1821908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164288" y="221171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7560332" y="1402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-324544" y="33645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>
            <a:off x="3602586" y="32999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1920516" y="3406859"/>
            <a:ext cx="1738436" cy="178805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4139952" y="683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5508104" y="1969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4961404" y="351584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3863008" y="3230503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1083844" y="407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107504" y="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7020272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/>
          <p:cNvSpPr/>
          <p:nvPr/>
        </p:nvSpPr>
        <p:spPr>
          <a:xfrm>
            <a:off x="7560332" y="19355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/>
        </p:nvSpPr>
        <p:spPr>
          <a:xfrm>
            <a:off x="3203848" y="337639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4600" y="2691016"/>
            <a:ext cx="2988332" cy="2641074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63196" y="353413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161510" y="279678"/>
            <a:ext cx="2898322" cy="2556882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84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1485155" cy="57606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23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1106" y="320759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접근성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91312" y="3211191"/>
            <a:ext cx="174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질병 조기발견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93" y="1635646"/>
            <a:ext cx="1511737" cy="14000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277" y="1720422"/>
            <a:ext cx="1647081" cy="148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99828"/>
            <a:ext cx="1787680" cy="166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577439" y="3211197"/>
            <a:ext cx="191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다양한 </a:t>
            </a:r>
            <a:r>
              <a:rPr lang="ko-KR" altLang="en-US" dirty="0" smtClean="0"/>
              <a:t>응용분야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3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24</a:t>
            </a:fld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331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2722604">
            <a:off x="6988867" y="2191666"/>
            <a:ext cx="1657619" cy="1572257"/>
          </a:xfrm>
          <a:prstGeom prst="rect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4355976" y="-74545"/>
            <a:ext cx="2116283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7164288" y="734158"/>
            <a:ext cx="1979712" cy="1918601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4315274" y="2063135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5940060" y="-8397"/>
            <a:ext cx="2114572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4499992" y="3763800"/>
            <a:ext cx="1368152" cy="1292226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5464147" y="2647029"/>
            <a:ext cx="2304256" cy="2403267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3131840" y="519522"/>
            <a:ext cx="2304256" cy="2322258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2987824" y="5175"/>
            <a:ext cx="1728192" cy="1717543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933076" y="2503416"/>
            <a:ext cx="792088" cy="810090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7431206" y="5175"/>
            <a:ext cx="1461274" cy="1270432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524328" y="3435846"/>
            <a:ext cx="1619672" cy="1620180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/>
          <a:p>
            <a:pPr algn="l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27584" y="1200151"/>
            <a:ext cx="7859216" cy="339447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개발배경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작품소개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주요기술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en-US" altLang="ko-KR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3</a:t>
            </a:fld>
            <a:endParaRPr lang="ko-KR" altLang="en-US" sz="1800" dirty="0"/>
          </a:p>
        </p:txBody>
      </p:sp>
      <p:sp>
        <p:nvSpPr>
          <p:cNvPr id="18" name="다이아몬드 17"/>
          <p:cNvSpPr/>
          <p:nvPr/>
        </p:nvSpPr>
        <p:spPr>
          <a:xfrm>
            <a:off x="7956376" y="1845820"/>
            <a:ext cx="1187624" cy="1270432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4692588" y="1482012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6451052" y="2795545"/>
            <a:ext cx="2135778" cy="2106234"/>
          </a:xfrm>
          <a:prstGeom prst="diamond">
            <a:avLst/>
          </a:prstGeom>
          <a:noFill/>
          <a:ln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3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42987" y="520982"/>
            <a:ext cx="5713189" cy="4620197"/>
            <a:chOff x="442987" y="520982"/>
            <a:chExt cx="5713189" cy="462019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112" y="520982"/>
              <a:ext cx="3951064" cy="4620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 rot="747003">
              <a:off x="4114225" y="1104994"/>
              <a:ext cx="1470541" cy="2581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50" b="99198" l="9699" r="92308">
                          <a14:foregroundMark x1="53177" y1="6684" x2="53177" y2="6684"/>
                          <a14:foregroundMark x1="14716" y1="52941" x2="14716" y2="52941"/>
                          <a14:foregroundMark x1="80602" y1="55615" x2="80602" y2="55615"/>
                          <a14:foregroundMark x1="92642" y1="89840" x2="92642" y2="89840"/>
                          <a14:foregroundMark x1="22074" y1="99198" x2="22074" y2="9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4383">
              <a:off x="4225070" y="1491268"/>
              <a:ext cx="1298380" cy="162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51"/>
            <a:stretch/>
          </p:blipFill>
          <p:spPr bwMode="auto">
            <a:xfrm>
              <a:off x="442987" y="3883135"/>
              <a:ext cx="1762125" cy="1258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67" b="32899"/>
            <a:stretch/>
          </p:blipFill>
          <p:spPr bwMode="auto">
            <a:xfrm>
              <a:off x="1234440" y="4201647"/>
              <a:ext cx="495737" cy="9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33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42987" y="520982"/>
            <a:ext cx="5713189" cy="4620197"/>
            <a:chOff x="442987" y="520982"/>
            <a:chExt cx="5713189" cy="4620197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112" y="520982"/>
              <a:ext cx="3951064" cy="4620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 rot="747003">
              <a:off x="4114225" y="1104994"/>
              <a:ext cx="1470541" cy="2581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50" b="99198" l="9699" r="92308">
                          <a14:foregroundMark x1="53177" y1="6684" x2="53177" y2="6684"/>
                          <a14:foregroundMark x1="14716" y1="52941" x2="14716" y2="52941"/>
                          <a14:foregroundMark x1="80602" y1="55615" x2="80602" y2="55615"/>
                          <a14:foregroundMark x1="92642" y1="89840" x2="92642" y2="89840"/>
                          <a14:foregroundMark x1="22074" y1="99198" x2="22074" y2="9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4383">
              <a:off x="4225070" y="1491268"/>
              <a:ext cx="1298380" cy="162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51"/>
            <a:stretch/>
          </p:blipFill>
          <p:spPr bwMode="auto">
            <a:xfrm>
              <a:off x="442987" y="3883135"/>
              <a:ext cx="1762125" cy="1258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67" b="32899"/>
            <a:stretch/>
          </p:blipFill>
          <p:spPr bwMode="auto">
            <a:xfrm>
              <a:off x="1234440" y="4201647"/>
              <a:ext cx="495737" cy="9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직사각형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9672" y="915566"/>
            <a:ext cx="5832648" cy="3240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82326" y="1347614"/>
            <a:ext cx="284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핸드 닥터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42618" y="2067694"/>
            <a:ext cx="5328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5816" y="2327270"/>
            <a:ext cx="3420380" cy="7078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신체인식 </a:t>
            </a:r>
            <a:r>
              <a:rPr lang="ko-KR" altLang="en-U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딥러닝기반</a:t>
            </a:r>
            <a:endParaRPr lang="en-US" altLang="ko-K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증상분석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1512" y="127560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3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개발배</a:t>
            </a:r>
            <a:r>
              <a:rPr lang="ko-KR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800" smtClean="0"/>
              <a:t>6</a:t>
            </a:fld>
            <a:endParaRPr lang="ko-KR" altLang="en-US" sz="1800" dirty="0"/>
          </a:p>
        </p:txBody>
      </p:sp>
      <p:sp>
        <p:nvSpPr>
          <p:cNvPr id="3" name="다이아몬드 2"/>
          <p:cNvSpPr/>
          <p:nvPr/>
        </p:nvSpPr>
        <p:spPr>
          <a:xfrm>
            <a:off x="2789734" y="3357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5796136" y="362864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5148064" y="46029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/>
          <p:cNvSpPr/>
          <p:nvPr/>
        </p:nvSpPr>
        <p:spPr>
          <a:xfrm>
            <a:off x="6084168" y="27967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83844" y="7452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-190772" y="178115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732240" y="1104568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637320" y="2044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87624" y="271576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35104" y="79892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/>
          <p:cNvSpPr/>
          <p:nvPr/>
        </p:nvSpPr>
        <p:spPr>
          <a:xfrm>
            <a:off x="1821908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/>
        </p:nvSpPr>
        <p:spPr>
          <a:xfrm>
            <a:off x="7164288" y="221171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7560332" y="140247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-324544" y="336454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>
            <a:off x="3602586" y="32999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1920516" y="3406859"/>
            <a:ext cx="1738436" cy="178805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4139952" y="683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5508104" y="1969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4961404" y="351584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3863008" y="3230503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1083844" y="4077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107504" y="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7020272" y="304800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/>
          <p:cNvSpPr/>
          <p:nvPr/>
        </p:nvSpPr>
        <p:spPr>
          <a:xfrm>
            <a:off x="7560332" y="193556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/>
        </p:nvSpPr>
        <p:spPr>
          <a:xfrm>
            <a:off x="3203848" y="3376394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4600" y="2691016"/>
            <a:ext cx="2988332" cy="2641074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63196" y="3534132"/>
            <a:ext cx="1656184" cy="1584176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>
            <a:off x="161510" y="279678"/>
            <a:ext cx="2898322" cy="2556882"/>
          </a:xfrm>
          <a:prstGeom prst="diamond">
            <a:avLst/>
          </a:prstGeom>
          <a:noFill/>
          <a:ln>
            <a:solidFill>
              <a:schemeClr val="bg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01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조기진단의 중요성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7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775569" y="1347614"/>
            <a:ext cx="5592862" cy="3023571"/>
            <a:chOff x="1775569" y="1347614"/>
            <a:chExt cx="5592862" cy="3023571"/>
          </a:xfrm>
        </p:grpSpPr>
        <p:grpSp>
          <p:nvGrpSpPr>
            <p:cNvPr id="5" name="그룹 4"/>
            <p:cNvGrpSpPr/>
            <p:nvPr/>
          </p:nvGrpSpPr>
          <p:grpSpPr>
            <a:xfrm>
              <a:off x="1775569" y="1347614"/>
              <a:ext cx="5592862" cy="3023571"/>
              <a:chOff x="1775569" y="1347614"/>
              <a:chExt cx="5592862" cy="3023571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569" y="1347614"/>
                <a:ext cx="5592862" cy="3023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80" t="65625" r="55479" b="24294"/>
              <a:stretch/>
            </p:blipFill>
            <p:spPr bwMode="auto">
              <a:xfrm>
                <a:off x="2382978" y="3124201"/>
                <a:ext cx="1724891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80" t="65625" r="55479" b="24294"/>
              <a:stretch/>
            </p:blipFill>
            <p:spPr bwMode="auto">
              <a:xfrm>
                <a:off x="2225786" y="2819401"/>
                <a:ext cx="1724891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44" t="65642" r="59815" b="26127"/>
              <a:stretch/>
            </p:blipFill>
            <p:spPr bwMode="auto">
              <a:xfrm>
                <a:off x="2262759" y="3752820"/>
                <a:ext cx="1724891" cy="248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44" t="65642" r="59815" b="26127"/>
              <a:stretch/>
            </p:blipFill>
            <p:spPr bwMode="auto">
              <a:xfrm>
                <a:off x="3094194" y="3760468"/>
                <a:ext cx="1724891" cy="248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1879516" y="1691551"/>
              <a:ext cx="148123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85398" y="1564924"/>
              <a:ext cx="576064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체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력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14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02. 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병원방문의 어려움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8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6"/>
          <a:stretch/>
        </p:blipFill>
        <p:spPr bwMode="auto">
          <a:xfrm>
            <a:off x="4572000" y="1552575"/>
            <a:ext cx="3945657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구름 모양 설명선 10"/>
          <p:cNvSpPr/>
          <p:nvPr/>
        </p:nvSpPr>
        <p:spPr>
          <a:xfrm flipH="1">
            <a:off x="2771800" y="987574"/>
            <a:ext cx="1140234" cy="72283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증상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구름 모양 설명선 16"/>
          <p:cNvSpPr/>
          <p:nvPr/>
        </p:nvSpPr>
        <p:spPr>
          <a:xfrm flipH="1">
            <a:off x="1475656" y="1779662"/>
            <a:ext cx="1140234" cy="72283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외과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구름 모양 설명선 17"/>
          <p:cNvSpPr/>
          <p:nvPr/>
        </p:nvSpPr>
        <p:spPr>
          <a:xfrm flipH="1">
            <a:off x="4137767" y="1779662"/>
            <a:ext cx="1140234" cy="72283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내과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구름 모양 설명선 18"/>
          <p:cNvSpPr/>
          <p:nvPr/>
        </p:nvSpPr>
        <p:spPr>
          <a:xfrm flipH="1">
            <a:off x="1835696" y="2986622"/>
            <a:ext cx="1140234" cy="72283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신경과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구름 모양 설명선 19"/>
          <p:cNvSpPr/>
          <p:nvPr/>
        </p:nvSpPr>
        <p:spPr>
          <a:xfrm flipH="1">
            <a:off x="3419872" y="2986622"/>
            <a:ext cx="1435790" cy="72283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정형외과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6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832" y="195486"/>
            <a:ext cx="8229600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03. </a:t>
            </a:r>
            <a:r>
              <a:rPr lang="ko-KR" altLang="en-US" sz="20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헬스케어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시장동향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12C-40A5-4698-B11D-1D8FB58A7D29}" type="slidenum">
              <a:rPr lang="ko-KR" altLang="en-US" sz="1050" smtClean="0"/>
              <a:t>9</a:t>
            </a:fld>
            <a:endParaRPr lang="ko-KR" altLang="en-US" sz="105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91556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806668" y="1203022"/>
            <a:ext cx="5645652" cy="3312368"/>
            <a:chOff x="1806668" y="1077512"/>
            <a:chExt cx="5645652" cy="3312368"/>
          </a:xfrm>
        </p:grpSpPr>
        <p:graphicFrame>
          <p:nvGraphicFramePr>
            <p:cNvPr id="3" name="차트 2"/>
            <p:cNvGraphicFramePr/>
            <p:nvPr>
              <p:extLst>
                <p:ext uri="{D42A27DB-BD31-4B8C-83A1-F6EECF244321}">
                  <p14:modId xmlns:p14="http://schemas.microsoft.com/office/powerpoint/2010/main" val="1098997677"/>
                </p:ext>
              </p:extLst>
            </p:nvPr>
          </p:nvGraphicFramePr>
          <p:xfrm>
            <a:off x="2339752" y="1149520"/>
            <a:ext cx="4896544" cy="30963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모서리가 둥근 직사각형 6"/>
            <p:cNvSpPr/>
            <p:nvPr/>
          </p:nvSpPr>
          <p:spPr>
            <a:xfrm>
              <a:off x="1806668" y="1077512"/>
              <a:ext cx="5645652" cy="33123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9709406">
              <a:off x="3770111" y="2830563"/>
              <a:ext cx="1152128" cy="1260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66078" y="2418736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4.8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배 성장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08104" y="451539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한국보건산업진흥회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324</Words>
  <Application>Microsoft Office PowerPoint</Application>
  <PresentationFormat>화면 슬라이드 쇼(16:9)</PresentationFormat>
  <Paragraphs>177</Paragraphs>
  <Slides>24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함초롬돋움</vt:lpstr>
      <vt:lpstr>Arial</vt:lpstr>
      <vt:lpstr>Verdana</vt:lpstr>
      <vt:lpstr>Office 테마</vt:lpstr>
      <vt:lpstr>핸드 닥터  신체인식 딥러닝기반 증상분석 시스템  </vt:lpstr>
      <vt:lpstr>TEAM.</vt:lpstr>
      <vt:lpstr>CONTENTS.</vt:lpstr>
      <vt:lpstr>PowerPoint 프레젠테이션</vt:lpstr>
      <vt:lpstr>PowerPoint 프레젠테이션</vt:lpstr>
      <vt:lpstr>개발배경</vt:lpstr>
      <vt:lpstr>01. 조기진단의 중요성</vt:lpstr>
      <vt:lpstr>02. 병원방문의 어려움</vt:lpstr>
      <vt:lpstr>03. 헬스케어 시장동향</vt:lpstr>
      <vt:lpstr>04. 유사 기존솔루션</vt:lpstr>
      <vt:lpstr>작품소개</vt:lpstr>
      <vt:lpstr>01. 모바일 핸드닥터</vt:lpstr>
      <vt:lpstr>01. 모바일 핸드닥터</vt:lpstr>
      <vt:lpstr>02. 증상분석</vt:lpstr>
      <vt:lpstr>03. 분석결과</vt:lpstr>
      <vt:lpstr>03. 분석결과</vt:lpstr>
      <vt:lpstr>주요기술</vt:lpstr>
      <vt:lpstr>01. 딥 러닝</vt:lpstr>
      <vt:lpstr>01. 딥 러닝</vt:lpstr>
      <vt:lpstr>02. 데이터 셋</vt:lpstr>
      <vt:lpstr>03. 분석</vt:lpstr>
      <vt:lpstr>기대효과</vt:lpstr>
      <vt:lpstr>기대효과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Sea</dc:creator>
  <cp:lastModifiedBy>An, Kyu Hwang</cp:lastModifiedBy>
  <cp:revision>316</cp:revision>
  <dcterms:created xsi:type="dcterms:W3CDTF">2017-09-25T08:32:09Z</dcterms:created>
  <dcterms:modified xsi:type="dcterms:W3CDTF">2018-12-16T06:53:01Z</dcterms:modified>
</cp:coreProperties>
</file>